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3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5" r:id="rId30"/>
    <p:sldId id="286" r:id="rId31"/>
    <p:sldId id="287" r:id="rId32"/>
    <p:sldId id="288" r:id="rId33"/>
    <p:sldId id="289" r:id="rId34"/>
    <p:sldId id="284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69A579-922D-4C58-8A62-6A83643962C5}" v="8" dt="2021-01-12T22:13:59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EF2CC-09FC-4DFC-A768-BC2A0A8E8603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89B78-E2C1-48E6-A493-E62A1AB2A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7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89FAE78-7CC8-4044-9439-7DDCDB82DE6C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dirty="0"/>
              <a:t>CIS 311: Application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3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8A6B-9637-4EB2-9216-A4FEE866094A}" type="datetime1">
              <a:rPr lang="en-US" smtClean="0"/>
              <a:pPr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CIS 311: Application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30360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8A6B-9637-4EB2-9216-A4FEE866094A}" type="datetime1">
              <a:rPr lang="en-US" smtClean="0"/>
              <a:pPr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CIS 311: Application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60979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8A6B-9637-4EB2-9216-A4FEE866094A}" type="datetime1">
              <a:rPr lang="en-US" smtClean="0"/>
              <a:pPr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CIS 311: Application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8092167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8A6B-9637-4EB2-9216-A4FEE866094A}" type="datetime1">
              <a:rPr lang="en-US" smtClean="0"/>
              <a:pPr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CIS 311: Application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813350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8A6B-9637-4EB2-9216-A4FEE866094A}" type="datetime1">
              <a:rPr lang="en-US" smtClean="0"/>
              <a:pPr/>
              <a:t>3/27/2023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CIS 311: Application Security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637835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8A6B-9637-4EB2-9216-A4FEE866094A}" type="datetime1">
              <a:rPr lang="en-US" smtClean="0"/>
              <a:pPr/>
              <a:t>3/27/2023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CIS 311: Application Security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68725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2837-9CC1-4A61-BAFA-7493765ADC66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311: Application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43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D60CC-8A0F-4A7F-BD8B-BB4A7F711A2F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311: Application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32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311: Application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18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9F6C-298E-457E-893D-52BE1F95B65D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311: Application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2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9AC1-3B9A-40CE-98D7-5F98568B867E}" type="datetime1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311: Application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212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F3CD-53C4-4A2E-B87C-39AC67A7CF8F}" type="datetime1">
              <a:rPr lang="en-US" smtClean="0"/>
              <a:t>3/27/2023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311: Application Security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810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49B0-F0A6-4806-8662-5FD789F4D2D3}" type="datetime1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311: Application Security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0667-29C0-4853-A695-2D323707E37B}" type="datetime1">
              <a:rPr lang="en-US" smtClean="0"/>
              <a:t>3/27/2023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311: Application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6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41C9-1611-470E-AFCE-FFA8E3B79975}" type="datetime1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311: Application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887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4A5B-7AFE-42E6-B054-6D007AD1C19F}" type="datetime1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311: Application Security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0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38A6B-9637-4EB2-9216-A4FEE866094A}" type="datetime1">
              <a:rPr lang="en-US" smtClean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 dirty="0"/>
              <a:t>CIS 311: Application Security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78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hyperlink" Target="https://www.exploit-db.com/exploits/45163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EE3014-63A5-4454-96EC-66167595D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970" b="15030"/>
          <a:stretch/>
        </p:blipFill>
        <p:spPr>
          <a:xfrm>
            <a:off x="3048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6A06DF-F722-4988-BC89-851B8C82F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8" y="4387970"/>
            <a:ext cx="10558405" cy="1378646"/>
          </a:xfrm>
        </p:spPr>
        <p:txBody>
          <a:bodyPr anchor="b">
            <a:normAutofit/>
          </a:bodyPr>
          <a:lstStyle/>
          <a:p>
            <a:r>
              <a:rPr lang="en-US" sz="5200" dirty="0">
                <a:ln>
                  <a:solidFill>
                    <a:schemeClr val="accent1"/>
                  </a:solidFill>
                </a:ln>
                <a:solidFill>
                  <a:srgbClr val="FFFFF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Bahnschrift" panose="020B0502040204020203" pitchFamily="34" charset="0"/>
              </a:rPr>
              <a:t>Module three: DEP/NX &amp; ASLR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07F94-A1B7-4386-B249-3F37A1222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708" y="5878187"/>
            <a:ext cx="10558405" cy="501108"/>
          </a:xfrm>
        </p:spPr>
        <p:txBody>
          <a:bodyPr anchor="t">
            <a:normAutofit/>
          </a:bodyPr>
          <a:lstStyle/>
          <a:p>
            <a:r>
              <a:rPr lang="en-US" dirty="0">
                <a:ln w="3175">
                  <a:solidFill>
                    <a:schemeClr val="accent1">
                      <a:alpha val="40000"/>
                    </a:schemeClr>
                  </a:solidFill>
                </a:ln>
                <a:solidFill>
                  <a:srgbClr val="FFFFF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Bahnschrift" panose="020B0502040204020203" pitchFamily="34" charset="0"/>
              </a:rPr>
              <a:t>CIS 311 – Prof. C. R. Johnson</a:t>
            </a:r>
          </a:p>
        </p:txBody>
      </p:sp>
    </p:spTree>
    <p:extLst>
      <p:ext uri="{BB962C8B-B14F-4D97-AF65-F5344CB8AC3E}">
        <p14:creationId xmlns:p14="http://schemas.microsoft.com/office/powerpoint/2010/main" val="2051058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7FF2-55F7-47D6-4DE1-AE9B639A5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Ret2libc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A4E75-CDF9-191B-ABB2-D39B3A3EB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stack layout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3B59C-5B3A-8993-2795-C686FD723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1F7D8-7EC7-8C55-5A2A-3E1E176F6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FA5E3-1869-0E54-EBCE-2C7E6E44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55345-9427-2C99-5388-6B4E8DCC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519" y="0"/>
            <a:ext cx="5266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91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7FF2-55F7-47D6-4DE1-AE9B639A5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Ret2libc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A4E75-CDF9-191B-ABB2-D39B3A3EB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stack layout</a:t>
            </a:r>
          </a:p>
          <a:p>
            <a:r>
              <a:rPr lang="en-US" dirty="0"/>
              <a:t>Exploit chain begins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3B59C-5B3A-8993-2795-C686FD723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1F7D8-7EC7-8C55-5A2A-3E1E176F6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FA5E3-1869-0E54-EBCE-2C7E6E44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B6CE8-35ED-C4B9-3909-AE9A87438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119" y="0"/>
            <a:ext cx="5279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07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7FF2-55F7-47D6-4DE1-AE9B639A5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Ret2libc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A4E75-CDF9-191B-ABB2-D39B3A3EB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stack layout</a:t>
            </a:r>
          </a:p>
          <a:p>
            <a:r>
              <a:rPr lang="en-US" dirty="0"/>
              <a:t>Exploit chain begins</a:t>
            </a:r>
          </a:p>
          <a:p>
            <a:r>
              <a:rPr lang="en-US" dirty="0"/>
              <a:t>pop </a:t>
            </a:r>
            <a:r>
              <a:rPr lang="en-US" dirty="0" err="1"/>
              <a:t>rdi</a:t>
            </a:r>
            <a:r>
              <a:rPr lang="en-US" dirty="0"/>
              <a:t> sets RDI→“/bin/</a:t>
            </a:r>
            <a:r>
              <a:rPr lang="en-US" dirty="0" err="1"/>
              <a:t>sh</a:t>
            </a:r>
            <a:r>
              <a:rPr lang="en-US" dirty="0"/>
              <a:t>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3B59C-5B3A-8993-2795-C686FD723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1F7D8-7EC7-8C55-5A2A-3E1E176F6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FA5E3-1869-0E54-EBCE-2C7E6E44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BE4B1-D82E-7C4B-7E1D-681C9A0B5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119" y="0"/>
            <a:ext cx="5279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5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7FF2-55F7-47D6-4DE1-AE9B639A5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Ret2libc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A4E75-CDF9-191B-ABB2-D39B3A3EB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stack layout</a:t>
            </a:r>
          </a:p>
          <a:p>
            <a:r>
              <a:rPr lang="en-US" dirty="0"/>
              <a:t>Exploit chain begins</a:t>
            </a:r>
          </a:p>
          <a:p>
            <a:r>
              <a:rPr lang="en-US" dirty="0"/>
              <a:t>pop </a:t>
            </a:r>
            <a:r>
              <a:rPr lang="en-US" dirty="0" err="1"/>
              <a:t>rdi</a:t>
            </a:r>
            <a:r>
              <a:rPr lang="en-US" dirty="0"/>
              <a:t> sets RDI→“/bin/</a:t>
            </a:r>
            <a:r>
              <a:rPr lang="en-US" dirty="0" err="1"/>
              <a:t>sh</a:t>
            </a:r>
            <a:r>
              <a:rPr lang="en-US" dirty="0"/>
              <a:t>”</a:t>
            </a:r>
          </a:p>
          <a:p>
            <a:r>
              <a:rPr lang="en-US" dirty="0"/>
              <a:t>ret jumps to system()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3B59C-5B3A-8993-2795-C686FD723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1F7D8-7EC7-8C55-5A2A-3E1E176F6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FA5E3-1869-0E54-EBCE-2C7E6E44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BD504F-F7F5-D640-2FD9-82C1ED0CB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119" y="0"/>
            <a:ext cx="5279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76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E649-A9C6-C779-38A3-BF5E0633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ASLR for this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1599B-308F-198D-36FC-DCB77A276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Disable system wide</a:t>
            </a:r>
          </a:p>
          <a:p>
            <a:pPr lvl="1"/>
            <a:r>
              <a:rPr lang="en-US" dirty="0" err="1"/>
              <a:t>su</a:t>
            </a:r>
            <a:r>
              <a:rPr lang="en-US" dirty="0"/>
              <a:t> root</a:t>
            </a:r>
          </a:p>
          <a:p>
            <a:pPr lvl="1"/>
            <a:r>
              <a:rPr lang="en-US" dirty="0"/>
              <a:t>echo 0 &gt; /proc/sys/kernel/</a:t>
            </a:r>
            <a:r>
              <a:rPr lang="en-US" dirty="0" err="1"/>
              <a:t>randomize_va_space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797D3-2428-A678-42E4-5941361B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E1FD6-CFA9-2ED5-659D-8C1CE331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52690-10DF-56FA-FF9A-E32252FF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12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EFB4-0F20-E4A9-C48C-95BEB63D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2) ROP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B9772-1593-B48E-582B-2B5F9F387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661121" cy="3541714"/>
          </a:xfrm>
        </p:spPr>
        <p:txBody>
          <a:bodyPr/>
          <a:lstStyle/>
          <a:p>
            <a:r>
              <a:rPr lang="en-US" dirty="0"/>
              <a:t>Why jump to system() at all?</a:t>
            </a:r>
          </a:p>
          <a:p>
            <a:r>
              <a:rPr lang="en-US" dirty="0"/>
              <a:t>Just chain lots of “gadgets” together to do anything!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38E2E-B957-172D-F1B3-6494695B6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35DD2-53F2-F796-50B6-72893B77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38231-336E-EA91-9DC3-D63141CB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1374EF-094D-6A22-5283-1D34133B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533" y="0"/>
            <a:ext cx="5389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66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5DDDA3C-1D8E-DCD0-9B3A-28406A449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" y="4911110"/>
            <a:ext cx="12192000" cy="19468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B2DE5-C589-65CE-F393-8FD4F0286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 Gadgets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19CC0-20FD-85BD-2F1F-67CB0751E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“gadget” is anything useful, followed by ret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89EFD5-CB21-E07B-757E-2BAC72F916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4"/>
          <a:stretch/>
        </p:blipFill>
        <p:spPr>
          <a:xfrm>
            <a:off x="0" y="3974841"/>
            <a:ext cx="12192000" cy="1034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A1663-486B-3D99-855C-9562CE4062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3848"/>
          <a:stretch/>
        </p:blipFill>
        <p:spPr>
          <a:xfrm>
            <a:off x="-1589" y="2926141"/>
            <a:ext cx="12192000" cy="11371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A61351-342E-BD24-4506-9AE16F77F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887" y="0"/>
            <a:ext cx="4221936" cy="292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EF004-750D-53CC-B4E6-8DE583D1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 Gadgets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1246F-05BD-D109-F410-131397010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to find in large binaries</a:t>
            </a:r>
          </a:p>
          <a:p>
            <a:pPr lvl="1"/>
            <a:r>
              <a:rPr lang="en-US" dirty="0"/>
              <a:t>x86 is variable width</a:t>
            </a:r>
          </a:p>
          <a:p>
            <a:pPr lvl="1"/>
            <a:r>
              <a:rPr lang="en-US" dirty="0"/>
              <a:t>We can use misaligned instructions</a:t>
            </a:r>
          </a:p>
          <a:p>
            <a:pPr lvl="1"/>
            <a:r>
              <a:rPr lang="en-US" dirty="0"/>
              <a:t>Any occurrence of 0xc3 (ret) is a gadget!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AAC6A-CE9D-4450-B677-7D4FCDD8B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E46D4-6676-E930-7E9A-CD8A9670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1DAB2-4154-2D45-C179-ABAD402C7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262D16-ADD6-808D-B05C-D3C351AB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" y="4117504"/>
            <a:ext cx="12192000" cy="1090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B2A18C-E671-D637-6AD1-A5B4319C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9" y="5398527"/>
            <a:ext cx="12192000" cy="109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92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CFFE-9792-784D-69F2-7B4902FB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B363E-CAE4-B0BA-C45D-9741B9553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sys_execve</a:t>
            </a:r>
            <a:r>
              <a:rPr lang="en-US" dirty="0"/>
              <a:t>(“/bin/</a:t>
            </a:r>
            <a:r>
              <a:rPr lang="en-US" dirty="0" err="1"/>
              <a:t>sh</a:t>
            </a:r>
            <a:r>
              <a:rPr lang="en-US" dirty="0"/>
              <a:t>”, 0, 0);</a:t>
            </a:r>
          </a:p>
          <a:p>
            <a:pPr lvl="1"/>
            <a:r>
              <a:rPr lang="en-US" dirty="0"/>
              <a:t>RAX = 0x3b (</a:t>
            </a:r>
            <a:r>
              <a:rPr lang="en-US" dirty="0" err="1"/>
              <a:t>SYS_execve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RDI = *</a:t>
            </a:r>
            <a:r>
              <a:rPr lang="en-US" dirty="0" err="1"/>
              <a:t>ptr</a:t>
            </a:r>
            <a:r>
              <a:rPr lang="en-US" dirty="0"/>
              <a:t> → “/bin/</a:t>
            </a:r>
            <a:r>
              <a:rPr lang="en-US" dirty="0" err="1"/>
              <a:t>sh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RSI = 0</a:t>
            </a:r>
          </a:p>
          <a:p>
            <a:pPr lvl="1"/>
            <a:r>
              <a:rPr lang="en-US" dirty="0"/>
              <a:t>RDX = 0</a:t>
            </a:r>
          </a:p>
          <a:p>
            <a:pPr lvl="1"/>
            <a:r>
              <a:rPr lang="en-US" dirty="0" err="1"/>
              <a:t>Syscall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92644-3EF0-5EC6-1E9E-3B9FB3023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AE358-4782-5A62-4364-FC38B5668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14EB4-314A-CF92-FEC4-759FD5DB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515EAA-EAC2-0C5A-6175-2A8493204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883" y="0"/>
            <a:ext cx="5381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36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D648-C543-F642-03D2-83AB7EC3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865C4-CA0F-E721-D05F-3803DCAF5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ROP chain begins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D0880-6E69-246E-4768-73F29596B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3A083-420F-83D1-0EC9-206C332A7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5049B-7383-9E78-6A5F-F0D3F44D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389A5-A7D0-15A0-91E6-29F984EC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883" y="0"/>
            <a:ext cx="5381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91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BE10-5C9E-940B-62FB-17A7E6D52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 old 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E1929-0B5C-BD26-8C7C-71BA379A9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Exploits were easy!</a:t>
            </a:r>
          </a:p>
          <a:p>
            <a:pPr lvl="1"/>
            <a:r>
              <a:rPr lang="en-US" dirty="0"/>
              <a:t>Put data (code) on the stack</a:t>
            </a:r>
          </a:p>
          <a:p>
            <a:pPr lvl="1"/>
            <a:r>
              <a:rPr lang="en-US" dirty="0"/>
              <a:t>Point return address to </a:t>
            </a:r>
            <a:r>
              <a:rPr lang="en-US" dirty="0" err="1"/>
              <a:t>jmp</a:t>
            </a:r>
            <a:r>
              <a:rPr lang="en-US" dirty="0"/>
              <a:t> </a:t>
            </a:r>
            <a:r>
              <a:rPr lang="en-US" dirty="0" err="1"/>
              <a:t>rsp</a:t>
            </a:r>
            <a:endParaRPr lang="en-US" dirty="0"/>
          </a:p>
          <a:p>
            <a:pPr lvl="1"/>
            <a:r>
              <a:rPr lang="en-US" dirty="0"/>
              <a:t>Win!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404E2-C8D6-981F-1A98-22C00AE31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961D7-E9EF-7D11-B4EB-C1C3EBC2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ED2F9-6AD3-0078-3301-55B802C1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F7BB82-1F58-75DC-7F34-2C87B4BCA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520" y="0"/>
            <a:ext cx="5872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60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D648-C543-F642-03D2-83AB7EC3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865C4-CA0F-E721-D05F-3803DCAF5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ROP chain begins</a:t>
            </a:r>
          </a:p>
          <a:p>
            <a:r>
              <a:rPr lang="en-US" dirty="0"/>
              <a:t>Gadget 1 sets RAX, returns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D0880-6E69-246E-4768-73F29596B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3A083-420F-83D1-0EC9-206C332A7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5049B-7383-9E78-6A5F-F0D3F44D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8FD243-0377-298C-9536-51DBFA018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883" y="0"/>
            <a:ext cx="5381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22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D648-C543-F642-03D2-83AB7EC3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865C4-CA0F-E721-D05F-3803DCAF5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ROP chain begins</a:t>
            </a:r>
          </a:p>
          <a:p>
            <a:r>
              <a:rPr lang="en-US" dirty="0"/>
              <a:t>Gadget 1 sets RAX, returns</a:t>
            </a:r>
          </a:p>
          <a:p>
            <a:r>
              <a:rPr lang="da-DK" dirty="0"/>
              <a:t>Gadget 2 sets RDI, returns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D0880-6E69-246E-4768-73F29596B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3A083-420F-83D1-0EC9-206C332A7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5049B-7383-9E78-6A5F-F0D3F44D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5B9464-00C2-ED57-5C62-7BA2B577A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428" y="0"/>
            <a:ext cx="5379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40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D648-C543-F642-03D2-83AB7EC3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865C4-CA0F-E721-D05F-3803DCAF5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ROP chain begins</a:t>
            </a:r>
          </a:p>
          <a:p>
            <a:r>
              <a:rPr lang="en-US" dirty="0"/>
              <a:t>Gadget 1 sets RAX, returns</a:t>
            </a:r>
          </a:p>
          <a:p>
            <a:r>
              <a:rPr lang="da-DK" dirty="0"/>
              <a:t>Gadget 2 sets RDI, returns</a:t>
            </a:r>
          </a:p>
          <a:p>
            <a:r>
              <a:rPr lang="da-DK" dirty="0"/>
              <a:t>Gadget 3 sets RSI, returns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D0880-6E69-246E-4768-73F29596B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3A083-420F-83D1-0EC9-206C332A7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5049B-7383-9E78-6A5F-F0D3F44D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E9E8A-322D-3B24-64BB-92DE2B3B8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318" y="0"/>
            <a:ext cx="5377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5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D648-C543-F642-03D2-83AB7EC3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865C4-CA0F-E721-D05F-3803DCAF5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ROP chain begins</a:t>
            </a:r>
          </a:p>
          <a:p>
            <a:r>
              <a:rPr lang="en-US" dirty="0"/>
              <a:t>Gadget 1 sets RAX, returns</a:t>
            </a:r>
          </a:p>
          <a:p>
            <a:r>
              <a:rPr lang="da-DK" dirty="0"/>
              <a:t>Gadget 2 sets RDI, returns</a:t>
            </a:r>
          </a:p>
          <a:p>
            <a:r>
              <a:rPr lang="da-DK" dirty="0"/>
              <a:t>Gadget 3 sets RSI, returns</a:t>
            </a:r>
          </a:p>
          <a:p>
            <a:r>
              <a:rPr lang="en-US" dirty="0"/>
              <a:t>Gadget 4 sets RDX, returns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D0880-6E69-246E-4768-73F29596B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3A083-420F-83D1-0EC9-206C332A7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5049B-7383-9E78-6A5F-F0D3F44D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50B2BB-69A1-0468-71E7-4A31F4BDA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772" y="0"/>
            <a:ext cx="53822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22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D648-C543-F642-03D2-83AB7EC3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ROP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865C4-CA0F-E721-D05F-3803DCAF5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ROP chain begins</a:t>
            </a:r>
          </a:p>
          <a:p>
            <a:r>
              <a:rPr lang="en-US" dirty="0"/>
              <a:t>Gadget 1 sets RAX, returns</a:t>
            </a:r>
          </a:p>
          <a:p>
            <a:r>
              <a:rPr lang="da-DK" dirty="0"/>
              <a:t>Gadget 2 sets RDI, returns</a:t>
            </a:r>
          </a:p>
          <a:p>
            <a:r>
              <a:rPr lang="da-DK" dirty="0"/>
              <a:t>Gadget 3 sets RSI, returns</a:t>
            </a:r>
          </a:p>
          <a:p>
            <a:r>
              <a:rPr lang="en-US" dirty="0"/>
              <a:t>Gadget 4 sets RDX, returns</a:t>
            </a:r>
          </a:p>
          <a:p>
            <a:r>
              <a:rPr lang="en-US" dirty="0"/>
              <a:t>Gadget 5 executes </a:t>
            </a:r>
            <a:r>
              <a:rPr lang="en-US" dirty="0" err="1"/>
              <a:t>syscall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D0880-6E69-246E-4768-73F29596B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3A083-420F-83D1-0EC9-206C332A7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5049B-7383-9E78-6A5F-F0D3F44D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7DC55C-2D01-F3F6-E5F7-34640344C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407" y="0"/>
            <a:ext cx="5382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8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0DDA5-CDC6-1B3C-08EB-FF6F72D6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useful gadgets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6923-1980-E9B7-2E10-6F6EB447F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ropper</a:t>
            </a:r>
            <a:r>
              <a:rPr lang="en-US" dirty="0"/>
              <a:t> -f &lt;filename&gt;</a:t>
            </a:r>
          </a:p>
          <a:p>
            <a:r>
              <a:rPr lang="en-US" dirty="0"/>
              <a:t>The shorter the gadget, the easier to use</a:t>
            </a:r>
          </a:p>
          <a:p>
            <a:pPr lvl="1"/>
            <a:r>
              <a:rPr lang="en-US" dirty="0"/>
              <a:t>pop</a:t>
            </a:r>
          </a:p>
          <a:p>
            <a:pPr lvl="1"/>
            <a:r>
              <a:rPr lang="en-US" dirty="0"/>
              <a:t>mov / lea</a:t>
            </a:r>
          </a:p>
          <a:p>
            <a:pPr lvl="1"/>
            <a:r>
              <a:rPr lang="en-US" dirty="0" err="1"/>
              <a:t>xchg</a:t>
            </a:r>
            <a:endParaRPr lang="en-US" dirty="0"/>
          </a:p>
          <a:p>
            <a:pPr lvl="1"/>
            <a:r>
              <a:rPr lang="en-US" dirty="0"/>
              <a:t>add / sub</a:t>
            </a:r>
          </a:p>
          <a:p>
            <a:pPr lvl="1"/>
            <a:r>
              <a:rPr lang="en-US" dirty="0"/>
              <a:t>and / or / </a:t>
            </a:r>
            <a:r>
              <a:rPr lang="en-US" dirty="0" err="1"/>
              <a:t>xor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10AA4-ED75-C6B6-1AD1-39902ABFA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01B2F-F091-AF69-406A-DA165D579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CB136-8E39-30AF-2F9C-9A9F0E5A3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87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CC27-B4FF-9681-4673-32300BEA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ASLR – the next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6EF09-89A9-5A6F-CD03-787A1D57C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reuse depends on code being loaded at predictable addresses in memory!</a:t>
            </a:r>
          </a:p>
          <a:p>
            <a:r>
              <a:rPr lang="en-US" dirty="0"/>
              <a:t>What if we could randomize these addresses?</a:t>
            </a:r>
          </a:p>
          <a:p>
            <a:r>
              <a:rPr lang="en-US" dirty="0"/>
              <a:t>If an attacker doesn’t know where the gadgets are, code reuse isn’t possible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45A2F-12D5-2405-D410-22068A6C3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E9AC6-49F9-D4EC-EC94-5D0FD4BF0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8F8AC-9F9E-8CD6-1B48-8F7DB2980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2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B39E-D90D-9081-E503-46BCA025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ASLR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F0E4-1852-A0A7-6E67-23A33490F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416012" cy="3541714"/>
          </a:xfrm>
        </p:spPr>
        <p:txBody>
          <a:bodyPr/>
          <a:lstStyle/>
          <a:p>
            <a:r>
              <a:rPr lang="en-US" dirty="0"/>
              <a:t>Compile code using only relative jumps/calls</a:t>
            </a:r>
          </a:p>
          <a:p>
            <a:pPr lvl="1"/>
            <a:r>
              <a:rPr lang="en-US" dirty="0"/>
              <a:t>Load binary at a randomized base address.</a:t>
            </a:r>
          </a:p>
          <a:p>
            <a:r>
              <a:rPr lang="en-US" dirty="0"/>
              <a:t>Always aligned to 0x1000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75BFD-4E58-F9F4-4B43-77CC87A66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7D486-3A5C-6A86-E9D2-E57314A02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3E4D1-E27F-185B-FCA2-4A453E27C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C1D930-71D0-0D0C-D1B2-E6D50491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424" y="0"/>
            <a:ext cx="5634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80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C686-5679-24BD-AF60-9B5685202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7B7B0-868D-5A2E-5816-15B55349E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/ Generic: ASLR</a:t>
            </a:r>
          </a:p>
          <a:p>
            <a:pPr lvl="1"/>
            <a:r>
              <a:rPr lang="en-US" dirty="0"/>
              <a:t>Address Space Layout Randomization</a:t>
            </a:r>
          </a:p>
          <a:p>
            <a:r>
              <a:rPr lang="en-US" dirty="0"/>
              <a:t>Linux: PIE or PIC</a:t>
            </a:r>
          </a:p>
          <a:p>
            <a:pPr lvl="1"/>
            <a:r>
              <a:rPr lang="en-US" dirty="0"/>
              <a:t>Position Independent Execution</a:t>
            </a:r>
          </a:p>
          <a:p>
            <a:pPr lvl="1"/>
            <a:r>
              <a:rPr lang="en-US" dirty="0"/>
              <a:t>Position Independent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ECDF3-CB3C-DD70-3639-83B6FBC11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3E188-5B67-8F2C-638D-D7046A817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86D77-F7E9-E09C-EC32-DABE3019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81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5C6B-8FBB-C08F-18B5-56B691C6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ASLR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4795A-1668-3CBA-A8E1-662239226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prevent simple code-reuse attacks</a:t>
            </a:r>
          </a:p>
          <a:p>
            <a:r>
              <a:rPr lang="en-US" dirty="0"/>
              <a:t>Still does NOT prevent memory corruption</a:t>
            </a:r>
          </a:p>
          <a:p>
            <a:r>
              <a:rPr lang="en-US" dirty="0"/>
              <a:t>Still does NOT prevent control flow redirection</a:t>
            </a:r>
          </a:p>
          <a:p>
            <a:r>
              <a:rPr lang="en-US" dirty="0"/>
              <a:t>Ideas...</a:t>
            </a:r>
          </a:p>
          <a:p>
            <a:pPr lvl="1"/>
            <a:r>
              <a:rPr lang="en-US" dirty="0"/>
              <a:t>1) Leak and calculate</a:t>
            </a:r>
          </a:p>
          <a:p>
            <a:pPr lvl="1"/>
            <a:r>
              <a:rPr lang="en-US" dirty="0"/>
              <a:t>2) Partial overwrite</a:t>
            </a:r>
          </a:p>
          <a:p>
            <a:pPr lvl="1"/>
            <a:r>
              <a:rPr lang="en-US" dirty="0"/>
              <a:t>3) Memory spray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14B5B-50FC-6CD8-DC6D-E484A67F2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47308-294B-F7FC-BF5C-996684AD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3BDBF-92B0-F7F1-EE92-DB39ACB9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43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7E58E-5C06-6DAD-5812-073A82E8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6884B-3556-6196-B238-BCBC83EBE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RAM is divided into segments</a:t>
            </a:r>
          </a:p>
          <a:p>
            <a:pPr lvl="1"/>
            <a:r>
              <a:rPr lang="en-US" dirty="0" err="1"/>
              <a:t>Instructions.text</a:t>
            </a:r>
            <a:endParaRPr lang="en-US" dirty="0"/>
          </a:p>
          <a:p>
            <a:pPr lvl="1"/>
            <a:r>
              <a:rPr lang="en-US" dirty="0" err="1"/>
              <a:t>Data.stack</a:t>
            </a:r>
            <a:r>
              <a:rPr lang="en-US" dirty="0"/>
              <a:t>, .data,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What assumption is violated?</a:t>
            </a:r>
          </a:p>
          <a:p>
            <a:pPr lvl="1"/>
            <a:r>
              <a:rPr lang="en-US" dirty="0"/>
              <a:t>Data is being executed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00EBF-9426-76A0-1ACB-D43C97FD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5C3C3-F98D-EB56-3C81-7992BF6A7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ECBDE-B892-C935-5248-3D42F41B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5710C0-8BC4-75D3-40EF-3B96E5295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688" y="0"/>
            <a:ext cx="5264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07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4BD4C-36FF-7F81-6580-01B4F2EA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1: Leak and calculate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9DD4-3D91-6BCF-B0CA-321E7F473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ASLR depends on secrecy</a:t>
            </a:r>
          </a:p>
          <a:p>
            <a:r>
              <a:rPr lang="en-US" dirty="0"/>
              <a:t>What if we could leak a pointer value?</a:t>
            </a:r>
          </a:p>
          <a:p>
            <a:pPr lvl="1"/>
            <a:r>
              <a:rPr lang="en-US" dirty="0"/>
              <a:t>We know: pointer = </a:t>
            </a:r>
            <a:r>
              <a:rPr lang="en-US" dirty="0" err="1"/>
              <a:t>baseaddress</a:t>
            </a:r>
            <a:r>
              <a:rPr lang="en-US" dirty="0"/>
              <a:t> + offset</a:t>
            </a:r>
          </a:p>
          <a:p>
            <a:pPr lvl="1"/>
            <a:r>
              <a:rPr lang="en-US" dirty="0"/>
              <a:t>Therefore: </a:t>
            </a:r>
            <a:r>
              <a:rPr lang="en-US" dirty="0" err="1"/>
              <a:t>baseaddress</a:t>
            </a:r>
            <a:r>
              <a:rPr lang="en-US" dirty="0"/>
              <a:t> = pointer – offset</a:t>
            </a:r>
          </a:p>
          <a:p>
            <a:r>
              <a:rPr lang="en-US" dirty="0"/>
              <a:t>Once we know the base address, we can calculate anything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F3250-CB52-00B1-EAA6-78205C8E5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26F3B-BAD0-2F5A-B04C-A018C0FF4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66CAE-0F01-9A17-80A9-2561B3700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44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1C06-AD56-62AB-72C4-CB10E6C0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915628" cy="1478570"/>
          </a:xfrm>
        </p:spPr>
        <p:txBody>
          <a:bodyPr/>
          <a:lstStyle/>
          <a:p>
            <a:r>
              <a:rPr lang="en-US" dirty="0"/>
              <a:t>Idea 1: Leak and calculate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9F380-18D8-D554-6F62-C6E811939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15630" cy="3541714"/>
          </a:xfrm>
        </p:spPr>
        <p:txBody>
          <a:bodyPr>
            <a:normAutofit/>
          </a:bodyPr>
          <a:lstStyle/>
          <a:p>
            <a:r>
              <a:rPr lang="en-US" dirty="0"/>
              <a:t>There will be pointers in memory</a:t>
            </a:r>
          </a:p>
          <a:p>
            <a:r>
              <a:rPr lang="en-US" dirty="0"/>
              <a:t>Assume we leak one</a:t>
            </a:r>
          </a:p>
          <a:p>
            <a:r>
              <a:rPr lang="en-US" dirty="0"/>
              <a:t>Quick </a:t>
            </a:r>
            <a:r>
              <a:rPr lang="en-US" dirty="0" err="1"/>
              <a:t>maths</a:t>
            </a:r>
            <a:endParaRPr lang="en-US" dirty="0"/>
          </a:p>
          <a:p>
            <a:pPr lvl="1"/>
            <a:r>
              <a:rPr lang="en-US" dirty="0"/>
              <a:t>0x5545ABCDF327 - 0x327=&gt; 0x5545ABCDF000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5D61B-3C8D-3B46-D4DF-712C9D353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8C462-006C-CF2F-C996-50D358BA1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2339-EE22-1B88-90E8-38F2AE31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46CCF3-D50A-55B3-78E0-25FC30C8D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042" y="0"/>
            <a:ext cx="5134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00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1C06-AD56-62AB-72C4-CB10E6C0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915628" cy="1478570"/>
          </a:xfrm>
        </p:spPr>
        <p:txBody>
          <a:bodyPr/>
          <a:lstStyle/>
          <a:p>
            <a:r>
              <a:rPr lang="en-US" dirty="0"/>
              <a:t>Idea 1: Leak and calculate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9F380-18D8-D554-6F62-C6E811939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15630" cy="3541714"/>
          </a:xfrm>
        </p:spPr>
        <p:txBody>
          <a:bodyPr>
            <a:normAutofit/>
          </a:bodyPr>
          <a:lstStyle/>
          <a:p>
            <a:r>
              <a:rPr lang="en-US" dirty="0"/>
              <a:t>There will be pointers in memory</a:t>
            </a:r>
          </a:p>
          <a:p>
            <a:r>
              <a:rPr lang="en-US" dirty="0"/>
              <a:t>Assume we leak one</a:t>
            </a:r>
          </a:p>
          <a:p>
            <a:r>
              <a:rPr lang="en-US" dirty="0"/>
              <a:t>Quick </a:t>
            </a:r>
            <a:r>
              <a:rPr lang="en-US" dirty="0" err="1"/>
              <a:t>maths</a:t>
            </a:r>
            <a:endParaRPr lang="en-US" dirty="0"/>
          </a:p>
          <a:p>
            <a:pPr lvl="1"/>
            <a:r>
              <a:rPr lang="en-US" dirty="0"/>
              <a:t>0x5545ABCDF327 - 0x327=&gt; 0x5545ABCDF000</a:t>
            </a:r>
          </a:p>
          <a:p>
            <a:r>
              <a:rPr lang="en-US" dirty="0"/>
              <a:t>We can now calculate anything!</a:t>
            </a:r>
          </a:p>
          <a:p>
            <a:pPr lvl="1"/>
            <a:r>
              <a:rPr lang="en-US" dirty="0"/>
              <a:t>base + offset = gadget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5D61B-3C8D-3B46-D4DF-712C9D353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8C462-006C-CF2F-C996-50D358BA1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2339-EE22-1B88-90E8-38F2AE31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46CCF3-D50A-55B3-78E0-25FC30C8D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042" y="0"/>
            <a:ext cx="5134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21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6334-061E-1789-4166-80BFDF21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1: Leak and calculate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83376-BD45-BE9E-7066-4F624C096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Exploits end up looking something like this…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EDB ID: </a:t>
            </a:r>
            <a:r>
              <a:rPr lang="en-US" dirty="0">
                <a:hlinkClick r:id="rId2"/>
              </a:rPr>
              <a:t>45163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5AB8-7746-B4C0-C49D-6522CB88E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41910-6E61-7E53-89E1-0BC5054A6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F2B05-DDA2-52B4-A207-3A279687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C44D1B-5D9C-056F-745C-A25AE6F16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425" y="2821578"/>
            <a:ext cx="4557623" cy="367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60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E649-A9C6-C779-38A3-BF5E0633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ASLR for this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1599B-308F-198D-36FC-DCB77A276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Disable system wide</a:t>
            </a:r>
          </a:p>
          <a:p>
            <a:pPr lvl="1"/>
            <a:r>
              <a:rPr lang="en-US" dirty="0" err="1"/>
              <a:t>su</a:t>
            </a:r>
            <a:r>
              <a:rPr lang="en-US" dirty="0"/>
              <a:t> root</a:t>
            </a:r>
          </a:p>
          <a:p>
            <a:pPr lvl="1"/>
            <a:r>
              <a:rPr lang="en-US" dirty="0"/>
              <a:t>echo 1 &gt; /proc/sys/kernel/</a:t>
            </a:r>
            <a:r>
              <a:rPr lang="en-US" dirty="0" err="1"/>
              <a:t>randomize_va_space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797D3-2428-A678-42E4-5941361B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E1FD6-CFA9-2ED5-659D-8C1CE331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52690-10DF-56FA-FF9A-E32252FF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68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78CA-1E03-03D7-CFF6-EAC093296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871798" cy="1478570"/>
          </a:xfrm>
        </p:spPr>
        <p:txBody>
          <a:bodyPr/>
          <a:lstStyle/>
          <a:p>
            <a:r>
              <a:rPr lang="en-US" dirty="0"/>
              <a:t>Idea 2: Partial overwrite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79A5F-AC6B-5CF9-C228-E6CCFFCCD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871800" cy="3541714"/>
          </a:xfrm>
        </p:spPr>
        <p:txBody>
          <a:bodyPr>
            <a:normAutofit/>
          </a:bodyPr>
          <a:lstStyle/>
          <a:p>
            <a:r>
              <a:rPr lang="en-US" dirty="0"/>
              <a:t>x86 is little-endian meaning pointers are stored in reverse.</a:t>
            </a:r>
          </a:p>
          <a:p>
            <a:r>
              <a:rPr lang="en-US" dirty="0"/>
              <a:t>What if we only overwrite a byte or two?</a:t>
            </a:r>
          </a:p>
          <a:p>
            <a:pPr lvl="1"/>
            <a:r>
              <a:rPr lang="en-US" dirty="0"/>
              <a:t>ASLR portion is preserved!</a:t>
            </a:r>
          </a:p>
          <a:p>
            <a:pPr lvl="1"/>
            <a:r>
              <a:rPr lang="en-US" dirty="0"/>
              <a:t>Jump within a small range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1D18C-F9EA-9347-030E-9D9D0E128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D26D2-D586-526C-11CA-C2F14022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577E5-8BE0-D3A5-FDD5-675DAB153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F54B42-65FF-37E5-57AE-B83BFBD9E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212" y="0"/>
            <a:ext cx="5178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77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BBF4-5CB8-7190-394E-8844E843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3: Memory spray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7DB84-4B82-69AC-EAE9-5BEFE3DCF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903664" cy="3541714"/>
          </a:xfrm>
        </p:spPr>
        <p:txBody>
          <a:bodyPr/>
          <a:lstStyle/>
          <a:p>
            <a:r>
              <a:rPr lang="en-US" dirty="0"/>
              <a:t>Memory is finite</a:t>
            </a:r>
          </a:p>
          <a:p>
            <a:r>
              <a:rPr lang="en-US" dirty="0"/>
              <a:t>Could we allocate enough memory to reliably control data at a specific pointer?</a:t>
            </a:r>
          </a:p>
          <a:p>
            <a:pPr lvl="1"/>
            <a:r>
              <a:rPr lang="en-US" dirty="0"/>
              <a:t>32bit: ~4 GB maybe</a:t>
            </a:r>
          </a:p>
          <a:p>
            <a:pPr lvl="1"/>
            <a:r>
              <a:rPr lang="en-US" dirty="0"/>
              <a:t>64bit: ~16 EB nope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0877E-65AC-2E59-9F6A-92600FBC4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80402-1146-4E97-140C-872A3D7A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72A99-86C1-4133-D084-BD11B67EB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61D91-FA39-50CA-8FBA-3547C462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076" y="0"/>
            <a:ext cx="4146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56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BBF4-5CB8-7190-394E-8844E843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3: Memory spray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7DB84-4B82-69AC-EAE9-5BEFE3DCF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903664" cy="3541714"/>
          </a:xfrm>
        </p:spPr>
        <p:txBody>
          <a:bodyPr/>
          <a:lstStyle/>
          <a:p>
            <a:r>
              <a:rPr lang="en-US" dirty="0"/>
              <a:t>In practice, this is even easier</a:t>
            </a:r>
          </a:p>
          <a:p>
            <a:pPr lvl="1"/>
            <a:r>
              <a:rPr lang="en-US" dirty="0"/>
              <a:t>Some memory reserved for kernel</a:t>
            </a:r>
          </a:p>
          <a:p>
            <a:pPr lvl="1"/>
            <a:r>
              <a:rPr lang="en-US" dirty="0"/>
              <a:t>ASLR only applied to part of pointer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0877E-65AC-2E59-9F6A-92600FBC4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80402-1146-4E97-140C-872A3D7A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72A99-86C1-4133-D084-BD11B67EB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61D91-FA39-50CA-8FBA-3547C462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076" y="0"/>
            <a:ext cx="414692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4FA7CF-E671-53D7-5C5C-96C88245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8" y="3714257"/>
            <a:ext cx="8046663" cy="200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4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0D84-A648-D358-8C66-31071D9D7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3: Memory spray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B1DA9-9EEC-AF3C-3767-6868F304D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a NOP sled (a.k.a. NOP slide)to ensure we always hit our payload</a:t>
            </a:r>
          </a:p>
          <a:p>
            <a:r>
              <a:rPr lang="en-US" dirty="0"/>
              <a:t>If DEP / NX is disabled</a:t>
            </a:r>
          </a:p>
          <a:p>
            <a:pPr lvl="1"/>
            <a:r>
              <a:rPr lang="en-US" dirty="0"/>
              <a:t>Redirect EIP to your data block</a:t>
            </a:r>
          </a:p>
          <a:p>
            <a:pPr lvl="1"/>
            <a:r>
              <a:rPr lang="en-US" dirty="0"/>
              <a:t>Use “</a:t>
            </a:r>
            <a:r>
              <a:rPr lang="en-US" dirty="0" err="1"/>
              <a:t>nop</a:t>
            </a:r>
            <a:r>
              <a:rPr lang="en-US" dirty="0"/>
              <a:t>” instruction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10F78-2B87-498F-0ABF-AFC7EA89C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55594-B24D-5267-20E3-79747531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F00E7-FC38-89CB-6C96-90CCF194F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3E81F-8726-4961-4698-CDB105D7C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33" y="2863970"/>
            <a:ext cx="4030029" cy="372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13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0D84-A648-D358-8C66-31071D9D7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3: Memory spray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B1DA9-9EEC-AF3C-3767-6868F304D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a NOP sled (a.k.a. NOP slide)to ensure we always hit our payload</a:t>
            </a:r>
          </a:p>
          <a:p>
            <a:r>
              <a:rPr lang="en-US" dirty="0"/>
              <a:t>If DEP / NX is enabled</a:t>
            </a:r>
          </a:p>
          <a:p>
            <a:pPr lvl="1"/>
            <a:r>
              <a:rPr lang="en-US" dirty="0"/>
              <a:t>Redirect ESP to your data block</a:t>
            </a:r>
          </a:p>
          <a:p>
            <a:pPr lvl="1"/>
            <a:r>
              <a:rPr lang="en-US" dirty="0"/>
              <a:t>Use “ROP NOP”s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10F78-2B87-498F-0ABF-AFC7EA89C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55594-B24D-5267-20E3-79747531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F00E7-FC38-89CB-6C96-90CCF194F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3E81F-8726-4961-4698-CDB105D7C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33" y="2863970"/>
            <a:ext cx="4030029" cy="372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4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DFFC-BD71-C4E2-69B1-FEFF4F5D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permissions</a:t>
            </a:r>
            <a:br>
              <a:rPr lang="en-US" dirty="0"/>
            </a:br>
            <a:r>
              <a:rPr lang="en-US" dirty="0"/>
              <a:t>(~ 2004)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753F-16A9-A502-B584-1827735A5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(R)</a:t>
            </a:r>
            <a:r>
              <a:rPr lang="en-US" dirty="0" err="1"/>
              <a:t>ead</a:t>
            </a:r>
            <a:r>
              <a:rPr lang="en-US" dirty="0"/>
              <a:t> / (W)rite / (E)</a:t>
            </a:r>
            <a:r>
              <a:rPr lang="en-US" dirty="0" err="1"/>
              <a:t>xecute</a:t>
            </a:r>
            <a:endParaRPr lang="en-US" dirty="0"/>
          </a:p>
          <a:p>
            <a:pPr lvl="1"/>
            <a:r>
              <a:rPr lang="en-US" dirty="0"/>
              <a:t>Instructions r-x</a:t>
            </a:r>
          </a:p>
          <a:p>
            <a:pPr lvl="1"/>
            <a:r>
              <a:rPr lang="en-US" dirty="0"/>
              <a:t>Data </a:t>
            </a:r>
            <a:r>
              <a:rPr lang="en-US" dirty="0" err="1"/>
              <a:t>rw</a:t>
            </a:r>
            <a:r>
              <a:rPr lang="en-US" dirty="0"/>
              <a:t>- or r--</a:t>
            </a:r>
          </a:p>
          <a:p>
            <a:r>
              <a:rPr lang="en-US" dirty="0"/>
              <a:t>Implemented in hardware</a:t>
            </a:r>
          </a:p>
          <a:p>
            <a:r>
              <a:rPr lang="en-US" dirty="0"/>
              <a:t>Applied at page-granularity</a:t>
            </a:r>
          </a:p>
          <a:p>
            <a:pPr lvl="1"/>
            <a:r>
              <a:rPr lang="en-US" dirty="0"/>
              <a:t>Usually 4KB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1EBF8-B32E-D6D1-1FDD-E9931E2D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A80C5-DD3A-DB2D-9FF2-08679B3A8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C9712-646F-E471-856D-87854CE25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70886F-B1F4-722D-7224-035A0440D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698" y="0"/>
            <a:ext cx="5262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4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CBDDA-28EE-9F3E-75DF-69948146F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permissions</a:t>
            </a:r>
            <a:br>
              <a:rPr lang="en-US" dirty="0"/>
            </a:br>
            <a:r>
              <a:rPr lang="en-US" dirty="0"/>
              <a:t>(~ 2004)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06C23-62FA-9E4F-53F8-AA1EEF198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Windows: DEP</a:t>
            </a:r>
          </a:p>
          <a:p>
            <a:pPr lvl="1"/>
            <a:r>
              <a:rPr lang="en-US" dirty="0"/>
              <a:t>Data Execution Prevention</a:t>
            </a:r>
          </a:p>
          <a:p>
            <a:r>
              <a:rPr lang="en-US" dirty="0"/>
              <a:t>Linux: NX</a:t>
            </a:r>
          </a:p>
          <a:p>
            <a:pPr lvl="1"/>
            <a:r>
              <a:rPr lang="en-US" dirty="0"/>
              <a:t>No-Execute, or Non-Executable</a:t>
            </a:r>
          </a:p>
          <a:p>
            <a:r>
              <a:rPr lang="en-US" dirty="0"/>
              <a:t>Generic term: W^X</a:t>
            </a:r>
          </a:p>
          <a:p>
            <a:pPr lvl="1"/>
            <a:r>
              <a:rPr lang="en-US" dirty="0"/>
              <a:t>Write XOR Execute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95EB4-7C3E-7DD8-455C-353D87D05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C69F0-9BC5-A549-4723-D574C791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D2114-6727-DF3A-43BF-FDEC9B0B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45FC2E-4228-F05A-C336-0955B4C30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698" y="0"/>
            <a:ext cx="5262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9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06F4-80C7-71A3-02B5-5D887144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DEP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2F61-2D29-0412-0C1E-5629E40E1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prevent easy code injection</a:t>
            </a:r>
          </a:p>
          <a:p>
            <a:endParaRPr lang="en-US" dirty="0"/>
          </a:p>
          <a:p>
            <a:r>
              <a:rPr lang="en-US" dirty="0"/>
              <a:t>Does NOT prevent memory corruption!</a:t>
            </a:r>
          </a:p>
          <a:p>
            <a:r>
              <a:rPr lang="en-US" dirty="0"/>
              <a:t>Does NOT prevent control-flow redirection!</a:t>
            </a:r>
          </a:p>
          <a:p>
            <a:endParaRPr lang="en-US" dirty="0"/>
          </a:p>
          <a:p>
            <a:r>
              <a:rPr lang="en-US" dirty="0"/>
              <a:t>So… how do we get around it?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E08D5-5746-91C2-A6CB-9B7A2E5D1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F14B1-FBBB-5C0C-E881-278864BA0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2D743-CD96-5220-D03E-E0B23EA26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22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3E48B-06B4-8B87-F20E-F7222A9D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1: ret2libc (32-bit)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BC5D1-AF1D-EBD4-480D-1566263E4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Forge a stack frame</a:t>
            </a:r>
          </a:p>
          <a:p>
            <a:pPr lvl="1"/>
            <a:r>
              <a:rPr lang="en-US" dirty="0"/>
              <a:t>Return address</a:t>
            </a:r>
          </a:p>
          <a:p>
            <a:pPr lvl="1"/>
            <a:r>
              <a:rPr lang="en-US" dirty="0"/>
              <a:t>Arguments</a:t>
            </a:r>
          </a:p>
          <a:p>
            <a:r>
              <a:rPr lang="en-US" dirty="0"/>
              <a:t>Jump to an existing function</a:t>
            </a:r>
          </a:p>
          <a:p>
            <a:pPr lvl="1"/>
            <a:r>
              <a:rPr lang="en-US" dirty="0"/>
              <a:t>system(), </a:t>
            </a:r>
            <a:r>
              <a:rPr lang="en-US" dirty="0" err="1"/>
              <a:t>execve</a:t>
            </a:r>
            <a:r>
              <a:rPr lang="en-US" dirty="0"/>
              <a:t>(), etc...</a:t>
            </a:r>
          </a:p>
          <a:p>
            <a:r>
              <a:rPr lang="en-US" dirty="0"/>
              <a:t>Easy on 32-bit systems!</a:t>
            </a:r>
          </a:p>
          <a:p>
            <a:pPr lvl="1"/>
            <a:r>
              <a:rPr lang="en-US" dirty="0"/>
              <a:t>Arguments go on stack below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E3CE0-D639-B333-F2E5-05F794C50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C06F7-D8C0-F6B1-D89D-D5724E4F2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1BE9-5F29-AE5B-3A7E-90E9C2DC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939FB6-E314-DE0A-5AC1-1DF69E443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578" y="0"/>
            <a:ext cx="50454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50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51A2-A3CB-BEB1-310E-6EAB416B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1: ret2libc (64-bit)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DEC7E-BFEE-3CB1-2583-112C91CB5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747322" cy="3541714"/>
          </a:xfrm>
        </p:spPr>
        <p:txBody>
          <a:bodyPr/>
          <a:lstStyle/>
          <a:p>
            <a:r>
              <a:rPr lang="en-US" dirty="0"/>
              <a:t>Harder on 64-bit systems</a:t>
            </a:r>
          </a:p>
          <a:p>
            <a:pPr lvl="1"/>
            <a:r>
              <a:rPr lang="en-US" dirty="0"/>
              <a:t>First 6 arguments go in registers</a:t>
            </a:r>
          </a:p>
          <a:p>
            <a:pPr lvl="1"/>
            <a:r>
              <a:rPr lang="en-US" dirty="0"/>
              <a:t>We can’t simply place them on the stack after the return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0ADD2-4122-D5FE-8F3B-3F31A5F1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AD233-6DD1-E938-5D95-00191F618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AA043-BFC5-4C51-AA31-87258328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800CE7-FDF1-6B36-AF7E-C3B4B0B2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734" y="0"/>
            <a:ext cx="5303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4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0876A-F9F1-71D8-371C-4CEB1C3BD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set RDI?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2D9E9-8CA9-FC0F-C1F8-60D712B22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find: pop </a:t>
            </a:r>
            <a:r>
              <a:rPr lang="en-US" dirty="0" err="1"/>
              <a:t>rdi</a:t>
            </a:r>
            <a:r>
              <a:rPr lang="en-US" dirty="0"/>
              <a:t>; ret;</a:t>
            </a:r>
          </a:p>
          <a:p>
            <a:r>
              <a:rPr lang="en-US" dirty="0"/>
              <a:t>Use this “gadget” to set RDI</a:t>
            </a:r>
          </a:p>
          <a:p>
            <a:r>
              <a:rPr lang="en-US" dirty="0"/>
              <a:t>Then return to system()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0FCB0-8DB4-A485-CBFA-357511B57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0B729-651D-70BB-F034-A16A96257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CIS 311: Application Security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6D2F5-57B9-7A7A-F31F-9E311347C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77667C-5016-174A-6991-2CEAF2762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071" y="0"/>
            <a:ext cx="5266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027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20">
      <a:dk1>
        <a:sysClr val="windowText" lastClr="000000"/>
      </a:dk1>
      <a:lt1>
        <a:sysClr val="window" lastClr="FFFFFF"/>
      </a:lt1>
      <a:dk2>
        <a:srgbClr val="632E62"/>
      </a:dk2>
      <a:lt2>
        <a:srgbClr val="19141A"/>
      </a:lt2>
      <a:accent1>
        <a:srgbClr val="762EB1"/>
      </a:accent1>
      <a:accent2>
        <a:srgbClr val="762EB1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E7CDE7"/>
      </a:hlink>
      <a:folHlink>
        <a:srgbClr val="D09BCF"/>
      </a:folHlink>
    </a:clrScheme>
    <a:fontScheme name="Custom 3">
      <a:majorFont>
        <a:latin typeface="Bahnschrift"/>
        <a:ea typeface=""/>
        <a:cs typeface=""/>
      </a:majorFont>
      <a:minorFont>
        <a:latin typeface="HelvLight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4104</TotalTime>
  <Words>1300</Words>
  <Application>Microsoft Office PowerPoint</Application>
  <PresentationFormat>Widescreen</PresentationFormat>
  <Paragraphs>303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Bahnschrift</vt:lpstr>
      <vt:lpstr>Calibri</vt:lpstr>
      <vt:lpstr>HelvLight</vt:lpstr>
      <vt:lpstr>Circuit</vt:lpstr>
      <vt:lpstr>Module three: DEP/NX &amp; ASLR</vt:lpstr>
      <vt:lpstr>The good old days</vt:lpstr>
      <vt:lpstr>False Assumptions</vt:lpstr>
      <vt:lpstr>Memory permissions (~ 2004)</vt:lpstr>
      <vt:lpstr>Memory permissions (~ 2004)</vt:lpstr>
      <vt:lpstr>What DEP Does</vt:lpstr>
      <vt:lpstr>Idea 1: ret2libc (32-bit)</vt:lpstr>
      <vt:lpstr>Idea 1: ret2libc (64-bit)</vt:lpstr>
      <vt:lpstr>How can we set RDI?</vt:lpstr>
      <vt:lpstr>Ret2libc in action</vt:lpstr>
      <vt:lpstr>Ret2libc in action</vt:lpstr>
      <vt:lpstr>Ret2libc in action</vt:lpstr>
      <vt:lpstr>Ret2libc in action</vt:lpstr>
      <vt:lpstr>Disable ASLR for this demo</vt:lpstr>
      <vt:lpstr>Idea 2) ROP</vt:lpstr>
      <vt:lpstr>ROP Gadgets</vt:lpstr>
      <vt:lpstr>ROP Gadgets</vt:lpstr>
      <vt:lpstr>ROP Example</vt:lpstr>
      <vt:lpstr>ROP in action</vt:lpstr>
      <vt:lpstr>ROP in action</vt:lpstr>
      <vt:lpstr>ROP in action</vt:lpstr>
      <vt:lpstr>ROP in action</vt:lpstr>
      <vt:lpstr>ROP in action</vt:lpstr>
      <vt:lpstr>ROP in action</vt:lpstr>
      <vt:lpstr>Identifying useful gadgets</vt:lpstr>
      <vt:lpstr>ASLR – the next improvement</vt:lpstr>
      <vt:lpstr>ASLR in practice</vt:lpstr>
      <vt:lpstr>Terminology</vt:lpstr>
      <vt:lpstr>ASLR uses</vt:lpstr>
      <vt:lpstr>Idea 1: Leak and calculate</vt:lpstr>
      <vt:lpstr>Idea 1: Leak and calculate</vt:lpstr>
      <vt:lpstr>Idea 1: Leak and calculate</vt:lpstr>
      <vt:lpstr>Idea 1: Leak and calculate</vt:lpstr>
      <vt:lpstr>Enable ASLR for this demo</vt:lpstr>
      <vt:lpstr>Idea 2: Partial overwrite</vt:lpstr>
      <vt:lpstr>Idea 3: Memory spray</vt:lpstr>
      <vt:lpstr>Idea 3: Memory spray</vt:lpstr>
      <vt:lpstr>Idea 3: Memory spray</vt:lpstr>
      <vt:lpstr>Idea 3: Memory spray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One: The Role of Technology</dc:title>
  <dc:creator>Chad Johnson</dc:creator>
  <cp:lastModifiedBy>Johnson, Chad</cp:lastModifiedBy>
  <cp:revision>17</cp:revision>
  <dcterms:created xsi:type="dcterms:W3CDTF">2020-06-22T15:36:07Z</dcterms:created>
  <dcterms:modified xsi:type="dcterms:W3CDTF">2023-03-28T12:19:06Z</dcterms:modified>
</cp:coreProperties>
</file>